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595" r:id="rId1"/>
  </p:sldMasterIdLst>
  <p:notesMasterIdLst>
    <p:notesMasterId r:id="rId32"/>
  </p:notesMasterIdLst>
  <p:sldIdLst>
    <p:sldId id="256" r:id="rId2"/>
    <p:sldId id="258" r:id="rId3"/>
    <p:sldId id="294" r:id="rId4"/>
    <p:sldId id="257" r:id="rId5"/>
    <p:sldId id="305" r:id="rId6"/>
    <p:sldId id="260" r:id="rId7"/>
    <p:sldId id="298" r:id="rId8"/>
    <p:sldId id="286" r:id="rId9"/>
    <p:sldId id="308" r:id="rId10"/>
    <p:sldId id="262" r:id="rId11"/>
    <p:sldId id="263" r:id="rId12"/>
    <p:sldId id="309" r:id="rId13"/>
    <p:sldId id="265" r:id="rId14"/>
    <p:sldId id="299" r:id="rId15"/>
    <p:sldId id="300" r:id="rId16"/>
    <p:sldId id="276" r:id="rId17"/>
    <p:sldId id="268" r:id="rId18"/>
    <p:sldId id="287" r:id="rId19"/>
    <p:sldId id="278" r:id="rId20"/>
    <p:sldId id="301" r:id="rId21"/>
    <p:sldId id="303" r:id="rId22"/>
    <p:sldId id="302" r:id="rId23"/>
    <p:sldId id="304" r:id="rId24"/>
    <p:sldId id="282" r:id="rId25"/>
    <p:sldId id="289" r:id="rId26"/>
    <p:sldId id="284" r:id="rId27"/>
    <p:sldId id="307" r:id="rId28"/>
    <p:sldId id="291" r:id="rId29"/>
    <p:sldId id="292" r:id="rId30"/>
    <p:sldId id="2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7D8205BA-D381-904E-8277-8A1844D5C8E8}">
          <p14:sldIdLst>
            <p14:sldId id="256"/>
          </p14:sldIdLst>
        </p14:section>
        <p14:section name="Motivation" id="{01CE8462-CB80-0141-B112-70E4DAF5AE9B}">
          <p14:sldIdLst>
            <p14:sldId id="258"/>
          </p14:sldIdLst>
        </p14:section>
        <p14:section name="Data Sources" id="{D3AE29DF-A618-3D4B-8E2F-A230BD7BC69A}">
          <p14:sldIdLst>
            <p14:sldId id="294"/>
            <p14:sldId id="257"/>
            <p14:sldId id="305"/>
          </p14:sldIdLst>
        </p14:section>
        <p14:section name="Data Cleaning" id="{9658FB34-B5D6-5549-AFE8-65EAECFEDC62}">
          <p14:sldIdLst>
            <p14:sldId id="260"/>
            <p14:sldId id="298"/>
            <p14:sldId id="286"/>
            <p14:sldId id="308"/>
            <p14:sldId id="262"/>
            <p14:sldId id="263"/>
            <p14:sldId id="309"/>
          </p14:sldIdLst>
        </p14:section>
        <p14:section name="Data Organization" id="{52387536-0C6A-114F-BD5B-EF1E6B8EE922}">
          <p14:sldIdLst>
            <p14:sldId id="265"/>
            <p14:sldId id="299"/>
            <p14:sldId id="300"/>
          </p14:sldIdLst>
        </p14:section>
        <p14:section name="Visualizations and Analysis" id="{087C7823-E540-684B-AA6E-283BAF577F2E}">
          <p14:sldIdLst>
            <p14:sldId id="276"/>
            <p14:sldId id="268"/>
            <p14:sldId id="287"/>
            <p14:sldId id="278"/>
            <p14:sldId id="301"/>
            <p14:sldId id="303"/>
            <p14:sldId id="302"/>
            <p14:sldId id="304"/>
            <p14:sldId id="282"/>
            <p14:sldId id="289"/>
            <p14:sldId id="284"/>
          </p14:sldIdLst>
        </p14:section>
        <p14:section name="Summary and Conclusions" id="{D8E34B1D-5BD6-7B4A-A635-6CBE9698F807}">
          <p14:sldIdLst>
            <p14:sldId id="307"/>
            <p14:sldId id="291"/>
            <p14:sldId id="292"/>
          </p14:sldIdLst>
        </p14:section>
        <p14:section name="Future Work" id="{9CFA1F40-E868-D14F-8635-CB663B9B4A54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13B"/>
    <a:srgbClr val="000000"/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2112"/>
  </p:normalViewPr>
  <p:slideViewPr>
    <p:cSldViewPr snapToGrid="0">
      <p:cViewPr varScale="1">
        <p:scale>
          <a:sx n="116" d="100"/>
          <a:sy n="116" d="100"/>
        </p:scale>
        <p:origin x="6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72051-C5D9-EB42-AB7D-175A08249829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0D48E-5D7C-8E4D-B100-FAE3D5DF1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39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0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23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77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6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8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52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1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32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47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3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8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8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3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1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0D48E-5D7C-8E4D-B100-FAE3D5DF1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6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2848-B592-E94C-8D65-13DD3FB37982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4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495F-197D-A64A-8012-479118469D8A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7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EB61-CAE0-C342-8BD3-5E351CDFC9D5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986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FA46-DB89-954C-9073-FF6CEC8BF177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6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AB53-66A7-AF4D-B201-DFF922B4E0F2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9870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8583-184E-8644-8B42-5A0E9D13CD7C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1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29CF-8D08-0E48-9E79-2A2EC63DB5FD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03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F30D-4B5C-CA4A-8671-ED38F9FC8295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25A9-93B0-534A-A33B-CD3FA82D5862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7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5C24-C8B7-AF44-A31C-CAE718FFB4EC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7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C489E-D959-FD4F-9276-6057F3CF8B06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7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EA73-FF86-984F-B5AA-FE8C2109D080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33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E014-5B38-7A4E-A4A6-02BB162D61AF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8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747A-3D49-3845-A56A-5617E57D8C0F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2BEC-D597-C147-8BD7-3E136661B898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84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E48A-6544-D34B-9E91-7DFC3B612EEE}" type="datetime1">
              <a:rPr lang="en-US" smtClean="0"/>
              <a:t>12/14/23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0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55B23-0C95-1643-BA31-7A186D54EF96}" type="datetime1">
              <a:rPr lang="en-US" smtClean="0"/>
              <a:t>12/14/23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8076" y="639947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  <p:sldLayoutId id="2147484607" r:id="rId12"/>
    <p:sldLayoutId id="2147484608" r:id="rId13"/>
    <p:sldLayoutId id="2147484609" r:id="rId14"/>
    <p:sldLayoutId id="2147484610" r:id="rId15"/>
    <p:sldLayoutId id="214748461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doi.org/10.5281/zenodo.3946761" TargetMode="External"/><Relationship Id="rId3" Type="http://schemas.openxmlformats.org/officeDocument/2006/relationships/hyperlink" Target="https://www.ncdc.noaa.gov/cdo-web/webservices/v2?ref=grantwinney.com#gettingStarted" TargetMode="External"/><Relationship Id="rId7" Type="http://schemas.openxmlformats.org/officeDocument/2006/relationships/hyperlink" Target="https://www.eia.gov/tools/faqs/faq.php?id=104&amp;t=3#:~:text=U.S.%20nuclear%20power%20plants%20reduce,when%20electricity%20demand%20is%20lower" TargetMode="External"/><Relationship Id="rId2" Type="http://schemas.openxmlformats.org/officeDocument/2006/relationships/hyperlink" Target="https://www.eia.gov/opendata/index.ph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outh-carolina-energy-office-1-1-scors-eo.hub.arcgis.com/pages/electricity-data" TargetMode="External"/><Relationship Id="rId5" Type="http://schemas.openxmlformats.org/officeDocument/2006/relationships/hyperlink" Target="https://www.eia.gov/state/analysis.php?sid=SC" TargetMode="External"/><Relationship Id="rId4" Type="http://schemas.openxmlformats.org/officeDocument/2006/relationships/hyperlink" Target="https://open-meteo.com/en/docs/historical-weather-api" TargetMode="External"/><Relationship Id="rId9" Type="http://schemas.openxmlformats.org/officeDocument/2006/relationships/hyperlink" Target="https://plot.l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0B08F5-BA87-1D56-02D8-CE3FB2318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267" y="2186364"/>
            <a:ext cx="7766936" cy="2485272"/>
          </a:xfrm>
        </p:spPr>
        <p:txBody>
          <a:bodyPr/>
          <a:lstStyle/>
          <a:p>
            <a:pPr algn="l"/>
            <a:r>
              <a:rPr lang="en-US" b="1" dirty="0"/>
              <a:t>South Carolina Energy Demand, Generation, and Weather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7CFBB89-FC91-1FA9-25F4-D9F55D1F0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267" y="4535743"/>
            <a:ext cx="7766936" cy="742839"/>
          </a:xfrm>
        </p:spPr>
        <p:txBody>
          <a:bodyPr/>
          <a:lstStyle/>
          <a:p>
            <a:r>
              <a:rPr lang="en-US" dirty="0"/>
              <a:t>Ethan Lewis </a:t>
            </a:r>
          </a:p>
          <a:p>
            <a:r>
              <a:rPr lang="en-US" sz="1400" i="1" dirty="0"/>
              <a:t>December 4, 2023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91828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FE39E3-FDF4-1E7A-D402-7DF0927B3D6E}"/>
              </a:ext>
            </a:extLst>
          </p:cNvPr>
          <p:cNvGrpSpPr/>
          <p:nvPr/>
        </p:nvGrpSpPr>
        <p:grpSpPr>
          <a:xfrm>
            <a:off x="677334" y="2905805"/>
            <a:ext cx="10837332" cy="3472602"/>
            <a:chOff x="677334" y="2905805"/>
            <a:chExt cx="10837332" cy="347260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B31B80D-7337-B004-5D5F-C9E812AE6BA5}"/>
                </a:ext>
              </a:extLst>
            </p:cNvPr>
            <p:cNvGrpSpPr/>
            <p:nvPr/>
          </p:nvGrpSpPr>
          <p:grpSpPr>
            <a:xfrm>
              <a:off x="677334" y="2905805"/>
              <a:ext cx="7321516" cy="3472602"/>
              <a:chOff x="677334" y="3139668"/>
              <a:chExt cx="7321516" cy="3472602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6F2E3320-B36E-7BBE-247B-75B2A351F2A3}"/>
                  </a:ext>
                </a:extLst>
              </p:cNvPr>
              <p:cNvGrpSpPr/>
              <p:nvPr/>
            </p:nvGrpSpPr>
            <p:grpSpPr>
              <a:xfrm>
                <a:off x="2314112" y="3328169"/>
                <a:ext cx="498740" cy="141630"/>
                <a:chOff x="2314112" y="3152130"/>
                <a:chExt cx="498740" cy="317669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08ADE56-8D00-D7CE-5471-098B4B8AEE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4112" y="3152130"/>
                  <a:ext cx="0" cy="317669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1BF0983E-1F2B-B298-483E-9B2A7BF4B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2852" y="3152130"/>
                  <a:ext cx="0" cy="317669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02BFB37B-741E-7838-2D9B-CF46A14946F5}"/>
                  </a:ext>
                </a:extLst>
              </p:cNvPr>
              <p:cNvGrpSpPr/>
              <p:nvPr/>
            </p:nvGrpSpPr>
            <p:grpSpPr>
              <a:xfrm>
                <a:off x="2314112" y="3139668"/>
                <a:ext cx="5474576" cy="175635"/>
                <a:chOff x="2314112" y="2976495"/>
                <a:chExt cx="5474576" cy="175635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CA60B5A-D615-69CA-7752-9982EE515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4112" y="3152130"/>
                  <a:ext cx="498740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03FD1E4-4A7F-3129-4C63-1B8F321D1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65952" y="2976495"/>
                  <a:ext cx="0" cy="167433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E9D7B5E-C212-5EA9-5A60-C89843591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69523" y="2976495"/>
                  <a:ext cx="5219165" cy="0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831BC96-6722-E345-2E72-8D7CD75BE92D}"/>
                  </a:ext>
                </a:extLst>
              </p:cNvPr>
              <p:cNvGrpSpPr/>
              <p:nvPr/>
            </p:nvGrpSpPr>
            <p:grpSpPr>
              <a:xfrm>
                <a:off x="3339391" y="3143927"/>
                <a:ext cx="4449297" cy="299899"/>
                <a:chOff x="3339391" y="2825799"/>
                <a:chExt cx="4449297" cy="618028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C82C740-22A3-50DF-F677-1FA318C214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58445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F298EF6-6D74-45E0-AF42-AD0BFCE511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8985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F3E89D69-A834-12A5-9BB4-EBE0FCC8C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44336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11AD165-CB5B-E51A-1DA9-E22DBE1C5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87710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943A34D-A9D0-FD67-9CA4-2990EFB3E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7346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7CE49D0E-E386-AE20-0CE2-2AA31E83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4765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E3164D7-BF15-7799-9137-2F9C1B4A1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80083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3BC38148-C9CC-83DF-1404-C2B79AD0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9391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01C2B8AF-D80C-A33A-88C2-5FE741105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88688" y="2825799"/>
                  <a:ext cx="0" cy="61802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Picture 62" descr="A table with numbers and a few digits&#10;&#10;Description automatically generated with medium confidence">
                <a:extLst>
                  <a:ext uri="{FF2B5EF4-FFF2-40B4-BE49-F238E27FC236}">
                    <a16:creationId xmlns:a16="http://schemas.microsoft.com/office/drawing/2014/main" id="{3CBB07BB-D9BA-588C-AF63-E40ACD066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334" y="3472850"/>
                <a:ext cx="7321516" cy="3139420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249E62-1A00-E37E-6D6F-A0463EE47344}"/>
                </a:ext>
              </a:extLst>
            </p:cNvPr>
            <p:cNvGrpSpPr/>
            <p:nvPr/>
          </p:nvGrpSpPr>
          <p:grpSpPr>
            <a:xfrm>
              <a:off x="8704123" y="3522596"/>
              <a:ext cx="2810543" cy="2572202"/>
              <a:chOff x="8717453" y="3429000"/>
              <a:chExt cx="2810543" cy="257220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45A94C-A55C-88F3-A088-45613988B312}"/>
                  </a:ext>
                </a:extLst>
              </p:cNvPr>
              <p:cNvSpPr txBox="1"/>
              <p:nvPr/>
            </p:nvSpPr>
            <p:spPr>
              <a:xfrm>
                <a:off x="9698484" y="3429000"/>
                <a:ext cx="1829512" cy="30777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007E00"/>
                  </a:buClr>
                  <a:buSzPct val="165000"/>
                  <a:buFont typeface="Wingdings" pitchFamily="2" charset="2"/>
                  <a:buChar char="§"/>
                </a:pPr>
                <a:r>
                  <a:rPr lang="en-US" sz="1400" dirty="0"/>
                  <a:t>Weather Station</a:t>
                </a:r>
              </a:p>
            </p:txBody>
          </p:sp>
          <p:pic>
            <p:nvPicPr>
              <p:cNvPr id="3" name="Picture 2" descr="A map of the state of south carolina&#10;&#10;Description automatically generated">
                <a:extLst>
                  <a:ext uri="{FF2B5EF4-FFF2-40B4-BE49-F238E27FC236}">
                    <a16:creationId xmlns:a16="http://schemas.microsoft.com/office/drawing/2014/main" id="{0A00E92E-BEA4-793C-12A2-6E369F896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7453" y="3751695"/>
                <a:ext cx="2797213" cy="224950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Weather Data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01733290-67DE-2278-9A2C-20F288B17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392611"/>
            <a:ext cx="8596667" cy="1614839"/>
          </a:xfrm>
        </p:spPr>
        <p:txBody>
          <a:bodyPr numCol="2"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1"/>
                </a:solidFill>
              </a:rPr>
              <a:t>API Calls</a:t>
            </a:r>
          </a:p>
          <a:p>
            <a:pPr marL="742813" lvl="1" indent="-285750">
              <a:spcBef>
                <a:spcPts val="600"/>
              </a:spcBef>
              <a:buSzPct val="165000"/>
              <a:buFont typeface="Wingdings" pitchFamily="2" charset="2"/>
              <a:buChar char="§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NOAA API Call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Access SC weather station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Latitude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and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Longitude.</a:t>
            </a:r>
          </a:p>
          <a:p>
            <a:pPr lvl="2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42813" lvl="1" indent="-285750">
              <a:spcBef>
                <a:spcPts val="600"/>
              </a:spcBef>
              <a:buClr>
                <a:srgbClr val="E15759"/>
              </a:buClr>
              <a:buSzPct val="165000"/>
              <a:buFont typeface="Wingdings" pitchFamily="2" charset="2"/>
              <a:buChar char="§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Open-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</a:rPr>
              <a:t>Meteo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API Call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Use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Latitude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and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Longitude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values to access local weather data.</a:t>
            </a: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C525318-98A0-C8D4-754C-13CD383C1BFD}"/>
              </a:ext>
            </a:extLst>
          </p:cNvPr>
          <p:cNvSpPr/>
          <p:nvPr/>
        </p:nvSpPr>
        <p:spPr>
          <a:xfrm>
            <a:off x="1743749" y="3238835"/>
            <a:ext cx="1187451" cy="412802"/>
          </a:xfrm>
          <a:prstGeom prst="rect">
            <a:avLst/>
          </a:prstGeom>
          <a:solidFill>
            <a:srgbClr val="5FCB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EC614B-A78C-600A-9939-692EEAAB8966}"/>
              </a:ext>
            </a:extLst>
          </p:cNvPr>
          <p:cNvSpPr/>
          <p:nvPr/>
        </p:nvSpPr>
        <p:spPr>
          <a:xfrm>
            <a:off x="2970273" y="3241623"/>
            <a:ext cx="4989504" cy="412802"/>
          </a:xfrm>
          <a:prstGeom prst="rect">
            <a:avLst/>
          </a:prstGeom>
          <a:solidFill>
            <a:srgbClr val="C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5088E2F-11D7-DB3F-7945-08B028783A74}"/>
              </a:ext>
            </a:extLst>
          </p:cNvPr>
          <p:cNvSpPr/>
          <p:nvPr/>
        </p:nvSpPr>
        <p:spPr>
          <a:xfrm>
            <a:off x="1103274" y="3233502"/>
            <a:ext cx="267042" cy="412802"/>
          </a:xfrm>
          <a:prstGeom prst="rect">
            <a:avLst/>
          </a:prstGeom>
          <a:solidFill>
            <a:srgbClr val="C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A0E324-EAA9-3F33-B8CF-F87980F5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7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Weather Data cont’d.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32932F3-82E0-535A-EA67-14B2C681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84602"/>
            <a:ext cx="8806635" cy="358712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68310C-9525-31B6-EA8E-20C1BE8FF479}"/>
              </a:ext>
            </a:extLst>
          </p:cNvPr>
          <p:cNvSpPr txBox="1"/>
          <p:nvPr/>
        </p:nvSpPr>
        <p:spPr>
          <a:xfrm>
            <a:off x="10192860" y="4308832"/>
            <a:ext cx="1321806" cy="73866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15759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Averaged</a:t>
            </a:r>
          </a:p>
          <a:p>
            <a:pPr marL="285750" indent="-285750">
              <a:buClr>
                <a:srgbClr val="89BFF5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Summed</a:t>
            </a:r>
          </a:p>
          <a:p>
            <a:pPr marL="285750" indent="-285750">
              <a:buClr>
                <a:schemeClr val="accent4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Frequency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880592-62E2-A417-53E6-F306B1914E90}"/>
              </a:ext>
            </a:extLst>
          </p:cNvPr>
          <p:cNvSpPr/>
          <p:nvPr/>
        </p:nvSpPr>
        <p:spPr>
          <a:xfrm>
            <a:off x="1725359" y="2889221"/>
            <a:ext cx="1568903" cy="327053"/>
          </a:xfrm>
          <a:prstGeom prst="rect">
            <a:avLst/>
          </a:prstGeom>
          <a:solidFill>
            <a:srgbClr val="C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2148A-E65B-C127-FB66-D6321C96BE15}"/>
              </a:ext>
            </a:extLst>
          </p:cNvPr>
          <p:cNvSpPr/>
          <p:nvPr/>
        </p:nvSpPr>
        <p:spPr>
          <a:xfrm>
            <a:off x="3349277" y="2889221"/>
            <a:ext cx="4673580" cy="327053"/>
          </a:xfrm>
          <a:prstGeom prst="rect">
            <a:avLst/>
          </a:prstGeom>
          <a:solidFill>
            <a:srgbClr val="5FCB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AEDC85-3724-83AF-F237-ACFBA5EA0EC4}"/>
              </a:ext>
            </a:extLst>
          </p:cNvPr>
          <p:cNvSpPr/>
          <p:nvPr/>
        </p:nvSpPr>
        <p:spPr>
          <a:xfrm>
            <a:off x="8072155" y="2889221"/>
            <a:ext cx="1362516" cy="327053"/>
          </a:xfrm>
          <a:prstGeom prst="rect">
            <a:avLst/>
          </a:prstGeom>
          <a:solidFill>
            <a:schemeClr val="accent4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676A462-C49A-C486-E5A6-C959C6ECB842}"/>
              </a:ext>
            </a:extLst>
          </p:cNvPr>
          <p:cNvSpPr txBox="1">
            <a:spLocks/>
          </p:cNvSpPr>
          <p:nvPr/>
        </p:nvSpPr>
        <p:spPr>
          <a:xfrm>
            <a:off x="677334" y="1435081"/>
            <a:ext cx="8596667" cy="166779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chemeClr val="accent1"/>
                </a:solidFill>
              </a:rPr>
              <a:t>Data Cleaning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Aggregate weather measurements grouped by </a:t>
            </a:r>
            <a:r>
              <a:rPr lang="en-US" sz="2100" b="1" i="1" dirty="0">
                <a:solidFill>
                  <a:schemeClr val="accent2">
                    <a:lumMod val="50000"/>
                  </a:schemeClr>
                </a:solidFill>
              </a:rPr>
              <a:t>Date*.</a:t>
            </a:r>
            <a:endParaRPr lang="en-US" sz="21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257026" lvl="2" indent="-34290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Each </a:t>
            </a:r>
            <a:r>
              <a:rPr lang="en-US" sz="1800" b="1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has one set of weather measurements</a:t>
            </a: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Drop </a:t>
            </a:r>
            <a:r>
              <a:rPr lang="en-US" sz="2100" i="1" dirty="0">
                <a:solidFill>
                  <a:schemeClr val="accent2">
                    <a:lumMod val="50000"/>
                  </a:schemeClr>
                </a:solidFill>
              </a:rPr>
              <a:t>Station ID</a:t>
            </a: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100" i="1" dirty="0">
                <a:solidFill>
                  <a:schemeClr val="accent2">
                    <a:lumMod val="50000"/>
                  </a:schemeClr>
                </a:solidFill>
              </a:rPr>
              <a:t>Latitude</a:t>
            </a: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sz="21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and </a:t>
            </a:r>
            <a:r>
              <a:rPr lang="en-US" sz="2100" i="1" dirty="0">
                <a:solidFill>
                  <a:schemeClr val="accent2">
                    <a:lumMod val="50000"/>
                  </a:schemeClr>
                </a:solidFill>
              </a:rPr>
              <a:t>Longitude </a:t>
            </a: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columns.</a:t>
            </a: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7C410-B87B-8220-5CA0-1546914DFC61}"/>
              </a:ext>
            </a:extLst>
          </p:cNvPr>
          <p:cNvSpPr txBox="1"/>
          <p:nvPr/>
        </p:nvSpPr>
        <p:spPr>
          <a:xfrm>
            <a:off x="9952383" y="4229319"/>
            <a:ext cx="32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B8A91-27EE-4B5E-3C0C-97A318C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3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Weather Data cont’d.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32932F3-82E0-535A-EA67-14B2C681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884602"/>
            <a:ext cx="8806635" cy="358712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68310C-9525-31B6-EA8E-20C1BE8FF479}"/>
              </a:ext>
            </a:extLst>
          </p:cNvPr>
          <p:cNvSpPr txBox="1"/>
          <p:nvPr/>
        </p:nvSpPr>
        <p:spPr>
          <a:xfrm>
            <a:off x="10192860" y="4308832"/>
            <a:ext cx="1321806" cy="73866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15759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Averaged</a:t>
            </a:r>
          </a:p>
          <a:p>
            <a:pPr marL="285750" indent="-285750">
              <a:buClr>
                <a:srgbClr val="89BFF5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Summed</a:t>
            </a:r>
          </a:p>
          <a:p>
            <a:pPr marL="285750" indent="-285750">
              <a:buClr>
                <a:schemeClr val="accent4"/>
              </a:buClr>
              <a:buSzPct val="165000"/>
              <a:buFont typeface="Wingdings" pitchFamily="2" charset="2"/>
              <a:buChar char="§"/>
            </a:pPr>
            <a:r>
              <a:rPr lang="en-US" sz="1400" dirty="0"/>
              <a:t>Frequency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880592-62E2-A417-53E6-F306B1914E90}"/>
              </a:ext>
            </a:extLst>
          </p:cNvPr>
          <p:cNvSpPr/>
          <p:nvPr/>
        </p:nvSpPr>
        <p:spPr>
          <a:xfrm>
            <a:off x="1725359" y="2889221"/>
            <a:ext cx="1568903" cy="327053"/>
          </a:xfrm>
          <a:prstGeom prst="rect">
            <a:avLst/>
          </a:prstGeom>
          <a:solidFill>
            <a:srgbClr val="C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2148A-E65B-C127-FB66-D6321C96BE15}"/>
              </a:ext>
            </a:extLst>
          </p:cNvPr>
          <p:cNvSpPr/>
          <p:nvPr/>
        </p:nvSpPr>
        <p:spPr>
          <a:xfrm>
            <a:off x="3349277" y="2889221"/>
            <a:ext cx="4673580" cy="327053"/>
          </a:xfrm>
          <a:prstGeom prst="rect">
            <a:avLst/>
          </a:prstGeom>
          <a:solidFill>
            <a:srgbClr val="5FCB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AEDC85-3724-83AF-F237-ACFBA5EA0EC4}"/>
              </a:ext>
            </a:extLst>
          </p:cNvPr>
          <p:cNvSpPr/>
          <p:nvPr/>
        </p:nvSpPr>
        <p:spPr>
          <a:xfrm>
            <a:off x="8072155" y="2889221"/>
            <a:ext cx="1362516" cy="327053"/>
          </a:xfrm>
          <a:prstGeom prst="rect">
            <a:avLst/>
          </a:prstGeom>
          <a:solidFill>
            <a:schemeClr val="accent4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676A462-C49A-C486-E5A6-C959C6ECB842}"/>
              </a:ext>
            </a:extLst>
          </p:cNvPr>
          <p:cNvSpPr txBox="1">
            <a:spLocks/>
          </p:cNvSpPr>
          <p:nvPr/>
        </p:nvSpPr>
        <p:spPr>
          <a:xfrm>
            <a:off x="677334" y="1435081"/>
            <a:ext cx="8596667" cy="1667799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300" dirty="0">
                <a:solidFill>
                  <a:schemeClr val="accent1"/>
                </a:solidFill>
              </a:rPr>
              <a:t>Data Cleaning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100" dirty="0">
                <a:solidFill>
                  <a:schemeClr val="accent2">
                    <a:lumMod val="50000"/>
                  </a:schemeClr>
                </a:solidFill>
              </a:rPr>
              <a:t>Aggregate weather measurements grouped by </a:t>
            </a:r>
            <a:r>
              <a:rPr lang="en-US" sz="2100" i="1" dirty="0">
                <a:solidFill>
                  <a:schemeClr val="accent2">
                    <a:lumMod val="50000"/>
                  </a:schemeClr>
                </a:solidFill>
              </a:rPr>
              <a:t>Date*.</a:t>
            </a:r>
            <a:endParaRPr lang="en-US" sz="2100" dirty="0">
              <a:solidFill>
                <a:schemeClr val="accent2">
                  <a:lumMod val="50000"/>
                </a:schemeClr>
              </a:solidFill>
            </a:endParaRPr>
          </a:p>
          <a:p>
            <a:pPr marL="1257026" lvl="2" indent="-34290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Each 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has one set of weather measurements</a:t>
            </a: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2300" dirty="0">
              <a:solidFill>
                <a:schemeClr val="accent2">
                  <a:lumMod val="50000"/>
                </a:schemeClr>
              </a:solidFill>
            </a:endParaRPr>
          </a:p>
          <a:p>
            <a:pPr marL="914263" lvl="1" indent="-45720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Drop </a:t>
            </a:r>
            <a:r>
              <a:rPr lang="en-US" sz="2100" b="1" i="1" dirty="0">
                <a:solidFill>
                  <a:schemeClr val="accent2">
                    <a:lumMod val="50000"/>
                  </a:schemeClr>
                </a:solidFill>
              </a:rPr>
              <a:t>Station ID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100" b="1" i="1" dirty="0">
                <a:solidFill>
                  <a:schemeClr val="accent2">
                    <a:lumMod val="50000"/>
                  </a:schemeClr>
                </a:solidFill>
              </a:rPr>
              <a:t>Latitude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sz="21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and </a:t>
            </a:r>
            <a:r>
              <a:rPr lang="en-US" sz="2100" b="1" i="1" dirty="0">
                <a:solidFill>
                  <a:schemeClr val="accent2">
                    <a:lumMod val="50000"/>
                  </a:schemeClr>
                </a:solidFill>
              </a:rPr>
              <a:t>Longitude </a:t>
            </a:r>
            <a:r>
              <a:rPr lang="en-US" sz="2100" b="1" dirty="0">
                <a:solidFill>
                  <a:schemeClr val="accent2">
                    <a:lumMod val="50000"/>
                  </a:schemeClr>
                </a:solidFill>
              </a:rPr>
              <a:t>columns.</a:t>
            </a: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7C410-B87B-8220-5CA0-1546914DFC61}"/>
              </a:ext>
            </a:extLst>
          </p:cNvPr>
          <p:cNvSpPr txBox="1"/>
          <p:nvPr/>
        </p:nvSpPr>
        <p:spPr>
          <a:xfrm>
            <a:off x="9952383" y="4229319"/>
            <a:ext cx="32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B8A91-27EE-4B5E-3C0C-97A318CD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4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329D21-DC5F-2062-D637-A773AE3EC26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SQL Database Organization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6E319-BC1B-996C-0ED7-A56D2C5ED903}"/>
              </a:ext>
            </a:extLst>
          </p:cNvPr>
          <p:cNvGrpSpPr/>
          <p:nvPr/>
        </p:nvGrpSpPr>
        <p:grpSpPr>
          <a:xfrm>
            <a:off x="573088" y="1831832"/>
            <a:ext cx="11045824" cy="4125622"/>
            <a:chOff x="978001" y="2044780"/>
            <a:chExt cx="10235998" cy="3780661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3638BF-5537-5576-357E-198C392E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001" y="2044780"/>
              <a:ext cx="10235998" cy="3780661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3EC1B79-55B5-BB2F-6F24-DE8F57FB1D74}"/>
                </a:ext>
              </a:extLst>
            </p:cNvPr>
            <p:cNvSpPr/>
            <p:nvPr/>
          </p:nvSpPr>
          <p:spPr>
            <a:xfrm rot="16200000">
              <a:off x="6357328" y="2305050"/>
              <a:ext cx="231775" cy="199806"/>
            </a:xfrm>
            <a:prstGeom prst="triangle">
              <a:avLst/>
            </a:prstGeom>
            <a:solidFill>
              <a:srgbClr val="2831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29A3-1579-F508-9A6F-EFBC0523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329D21-DC5F-2062-D637-A773AE3EC26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SQL Database Organization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6E319-BC1B-996C-0ED7-A56D2C5ED903}"/>
              </a:ext>
            </a:extLst>
          </p:cNvPr>
          <p:cNvGrpSpPr/>
          <p:nvPr/>
        </p:nvGrpSpPr>
        <p:grpSpPr>
          <a:xfrm>
            <a:off x="573088" y="1831832"/>
            <a:ext cx="11045824" cy="4125622"/>
            <a:chOff x="978001" y="2044780"/>
            <a:chExt cx="10235998" cy="3780661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3638BF-5537-5576-357E-198C392E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001" y="2044780"/>
              <a:ext cx="10235998" cy="3780661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3EC1B79-55B5-BB2F-6F24-DE8F57FB1D74}"/>
                </a:ext>
              </a:extLst>
            </p:cNvPr>
            <p:cNvSpPr/>
            <p:nvPr/>
          </p:nvSpPr>
          <p:spPr>
            <a:xfrm rot="16200000">
              <a:off x="6357328" y="2305050"/>
              <a:ext cx="231775" cy="199806"/>
            </a:xfrm>
            <a:prstGeom prst="triangle">
              <a:avLst/>
            </a:prstGeom>
            <a:solidFill>
              <a:srgbClr val="2831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29A3-1579-F508-9A6F-EFBC0523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6C933-8358-5708-E6CF-1E28ADB688EF}"/>
              </a:ext>
            </a:extLst>
          </p:cNvPr>
          <p:cNvSpPr/>
          <p:nvPr/>
        </p:nvSpPr>
        <p:spPr>
          <a:xfrm>
            <a:off x="4752846" y="1946557"/>
            <a:ext cx="493144" cy="556623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329D21-DC5F-2062-D637-A773AE3EC26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SQL Database Organization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46E319-BC1B-996C-0ED7-A56D2C5ED903}"/>
              </a:ext>
            </a:extLst>
          </p:cNvPr>
          <p:cNvGrpSpPr/>
          <p:nvPr/>
        </p:nvGrpSpPr>
        <p:grpSpPr>
          <a:xfrm>
            <a:off x="573088" y="1831832"/>
            <a:ext cx="11045824" cy="4125622"/>
            <a:chOff x="978001" y="2044780"/>
            <a:chExt cx="10235998" cy="3780661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3638BF-5537-5576-357E-198C392E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001" y="2044780"/>
              <a:ext cx="10235998" cy="3780661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3EC1B79-55B5-BB2F-6F24-DE8F57FB1D74}"/>
                </a:ext>
              </a:extLst>
            </p:cNvPr>
            <p:cNvSpPr/>
            <p:nvPr/>
          </p:nvSpPr>
          <p:spPr>
            <a:xfrm rot="16200000">
              <a:off x="6357328" y="2305050"/>
              <a:ext cx="231775" cy="199806"/>
            </a:xfrm>
            <a:prstGeom prst="triangle">
              <a:avLst/>
            </a:prstGeom>
            <a:solidFill>
              <a:srgbClr val="2831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29A3-1579-F508-9A6F-EFBC0523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830E62-237E-8A6B-E6EB-C3B25142FB79}"/>
              </a:ext>
            </a:extLst>
          </p:cNvPr>
          <p:cNvSpPr/>
          <p:nvPr/>
        </p:nvSpPr>
        <p:spPr>
          <a:xfrm>
            <a:off x="7828555" y="1946557"/>
            <a:ext cx="493144" cy="556623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2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15B-CA0E-B2D6-34A9-E098106E5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21014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28AB4D-CAD4-D07E-48F0-B5A9CF60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1" t="42712" r="12605" b="4649"/>
          <a:stretch/>
        </p:blipFill>
        <p:spPr>
          <a:xfrm>
            <a:off x="573087" y="717594"/>
            <a:ext cx="11045825" cy="5422812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795F4-C5CA-2F2B-F369-B0A33C88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4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energy generation&#10;&#10;Description automatically generated">
            <a:extLst>
              <a:ext uri="{FF2B5EF4-FFF2-40B4-BE49-F238E27FC236}">
                <a16:creationId xmlns:a16="http://schemas.microsoft.com/office/drawing/2014/main" id="{7B175688-9666-0BDB-5262-C5789D29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633592"/>
            <a:ext cx="11045823" cy="55908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005CF-C129-FDE5-F229-B9DE62A0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1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showing the temperature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9DC02F95-6FFD-2E3C-B23B-50F8EDC3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7" y="661896"/>
            <a:ext cx="11045823" cy="553983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C8668-B9CD-49F4-F648-98E471F7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2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484B363-3B4B-AB92-84B2-C0C5485B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988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32DD6C5-0A50-0D45-3CA4-85209CAB7D3F}"/>
              </a:ext>
            </a:extLst>
          </p:cNvPr>
          <p:cNvSpPr txBox="1">
            <a:spLocks/>
          </p:cNvSpPr>
          <p:nvPr/>
        </p:nvSpPr>
        <p:spPr>
          <a:xfrm>
            <a:off x="677334" y="1993880"/>
            <a:ext cx="5139266" cy="36957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Major Electricity Generating Raw Materials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Coal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Natural Gas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Petroleum 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Nuclear Energy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Hydropower</a:t>
            </a:r>
          </a:p>
          <a:p>
            <a:pPr marL="799963" lvl="1" indent="-342900"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Solar Energy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</a:pPr>
            <a:r>
              <a:rPr lang="en-US" sz="1800" b="1" dirty="0">
                <a:solidFill>
                  <a:schemeClr val="accent1"/>
                </a:solidFill>
              </a:rPr>
              <a:t>How do weather patterns affect in-state electricity demand and generation?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</a:pPr>
            <a:endParaRPr lang="en-US" sz="18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accent2">
                  <a:lumMod val="50000"/>
                </a:schemeClr>
              </a:buClr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Picture 2" descr="A graph of energy sources&#10;&#10;Description automatically generated">
            <a:extLst>
              <a:ext uri="{FF2B5EF4-FFF2-40B4-BE49-F238E27FC236}">
                <a16:creationId xmlns:a16="http://schemas.microsoft.com/office/drawing/2014/main" id="{597C2F9D-50D6-0BB3-F084-C9B200BB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60" y="2093422"/>
            <a:ext cx="4739706" cy="349663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C926D-4832-8799-0715-8B3E84A5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982446-AE20-2910-FB20-6901C3CA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graph showing the amount of energy&#10;&#10;Description automatically generated">
            <a:extLst>
              <a:ext uri="{FF2B5EF4-FFF2-40B4-BE49-F238E27FC236}">
                <a16:creationId xmlns:a16="http://schemas.microsoft.com/office/drawing/2014/main" id="{4776DC3F-AFF9-43D9-1A0C-64B08347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642054"/>
            <a:ext cx="11045823" cy="5573891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70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28F70-33B2-8A41-66A1-017D9042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graph showing the energy generation and sunshine duration&#10;&#10;Description automatically generated">
            <a:extLst>
              <a:ext uri="{FF2B5EF4-FFF2-40B4-BE49-F238E27FC236}">
                <a16:creationId xmlns:a16="http://schemas.microsoft.com/office/drawing/2014/main" id="{BD9759D3-F9D9-867A-AE56-908531CD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642054"/>
            <a:ext cx="11045822" cy="5619604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015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CC6EE-D20E-DA0B-03A8-860E8966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graph showing a graph of energy&#10;&#10;Description automatically generated with medium confidence">
            <a:extLst>
              <a:ext uri="{FF2B5EF4-FFF2-40B4-BE49-F238E27FC236}">
                <a16:creationId xmlns:a16="http://schemas.microsoft.com/office/drawing/2014/main" id="{1FBB33EB-7051-D437-BF78-52C340D8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636325"/>
            <a:ext cx="11045823" cy="558534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263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2877A-3B01-A7DF-D320-F9995B4A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graph showing a number of green and purple lines&#10;&#10;Description automatically generated">
            <a:extLst>
              <a:ext uri="{FF2B5EF4-FFF2-40B4-BE49-F238E27FC236}">
                <a16:creationId xmlns:a16="http://schemas.microsoft.com/office/drawing/2014/main" id="{CACCD836-4F14-3C01-A876-FA6D7EE4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613951"/>
            <a:ext cx="11045823" cy="563009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763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the average temperature&#10;&#10;Description automatically generated">
            <a:extLst>
              <a:ext uri="{FF2B5EF4-FFF2-40B4-BE49-F238E27FC236}">
                <a16:creationId xmlns:a16="http://schemas.microsoft.com/office/drawing/2014/main" id="{EAD809CD-530B-6133-95BA-FE89FE24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7" y="661896"/>
            <a:ext cx="11045823" cy="553420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6F5AF6-017D-14DF-52C4-FE8B1826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0F790EC-316C-30A6-3231-6BCCD7688AC3}"/>
              </a:ext>
            </a:extLst>
          </p:cNvPr>
          <p:cNvGrpSpPr/>
          <p:nvPr/>
        </p:nvGrpSpPr>
        <p:grpSpPr>
          <a:xfrm>
            <a:off x="583441" y="1655205"/>
            <a:ext cx="11048310" cy="4204821"/>
            <a:chOff x="583441" y="1891180"/>
            <a:chExt cx="11048310" cy="4204821"/>
          </a:xfrm>
        </p:grpSpPr>
        <p:pic>
          <p:nvPicPr>
            <p:cNvPr id="29" name="Picture 28" descr="A close-up of a text&#10;&#10;Description automatically generated">
              <a:extLst>
                <a:ext uri="{FF2B5EF4-FFF2-40B4-BE49-F238E27FC236}">
                  <a16:creationId xmlns:a16="http://schemas.microsoft.com/office/drawing/2014/main" id="{AEAFEF0A-DDC8-BF53-5A49-3DB657C0F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441" y="5326896"/>
              <a:ext cx="2066253" cy="769105"/>
            </a:xfrm>
            <a:prstGeom prst="rect">
              <a:avLst/>
            </a:prstGeom>
          </p:spPr>
        </p:pic>
        <p:pic>
          <p:nvPicPr>
            <p:cNvPr id="30" name="Picture 29" descr="A graph showing the number of the same number of the same number&#10;&#10;Description automatically generated with medium confidence">
              <a:extLst>
                <a:ext uri="{FF2B5EF4-FFF2-40B4-BE49-F238E27FC236}">
                  <a16:creationId xmlns:a16="http://schemas.microsoft.com/office/drawing/2014/main" id="{AF2581FC-7553-16B0-21E5-13FB7A63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441" y="1891180"/>
              <a:ext cx="5442693" cy="3323051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pic>
          <p:nvPicPr>
            <p:cNvPr id="31" name="Picture 30" descr="A graph of a graph showing the temperature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0BAE9B6E-D967-A3E3-C34F-5DB6A38B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7165" y="1891180"/>
              <a:ext cx="5444586" cy="3323051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pic>
          <p:nvPicPr>
            <p:cNvPr id="32" name="Picture 31" descr="A close-up of words&#10;&#10;Description automatically generated">
              <a:extLst>
                <a:ext uri="{FF2B5EF4-FFF2-40B4-BE49-F238E27FC236}">
                  <a16:creationId xmlns:a16="http://schemas.microsoft.com/office/drawing/2014/main" id="{DC8998A5-4020-4052-CA79-88174171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441" y="5326895"/>
              <a:ext cx="1999674" cy="769105"/>
            </a:xfrm>
            <a:prstGeom prst="rect">
              <a:avLst/>
            </a:prstGeom>
          </p:spPr>
        </p:pic>
        <p:pic>
          <p:nvPicPr>
            <p:cNvPr id="33" name="Picture 32" descr="A close-up of words&#10;&#10;Description automatically generated">
              <a:extLst>
                <a:ext uri="{FF2B5EF4-FFF2-40B4-BE49-F238E27FC236}">
                  <a16:creationId xmlns:a16="http://schemas.microsoft.com/office/drawing/2014/main" id="{BE9D564A-44E6-48D4-C287-7A26B84F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4141" y="5326895"/>
              <a:ext cx="1999674" cy="769105"/>
            </a:xfrm>
            <a:prstGeom prst="rect">
              <a:avLst/>
            </a:prstGeom>
          </p:spPr>
        </p:pic>
        <p:pic>
          <p:nvPicPr>
            <p:cNvPr id="34" name="Picture 3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0F80B17D-3587-F8E3-798D-4B23A3848A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t="33949"/>
            <a:stretch/>
          </p:blipFill>
          <p:spPr>
            <a:xfrm>
              <a:off x="6190491" y="5581651"/>
              <a:ext cx="2080480" cy="450849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576B4-4835-6A37-EF8D-A8F9A7F9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showing the power of energy&#10;&#10;Description automatically generated">
            <a:extLst>
              <a:ext uri="{FF2B5EF4-FFF2-40B4-BE49-F238E27FC236}">
                <a16:creationId xmlns:a16="http://schemas.microsoft.com/office/drawing/2014/main" id="{4BCADEEF-646A-0B4B-3E78-E85261CA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6" y="661896"/>
            <a:ext cx="11045823" cy="553420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9D3D-464F-DDAB-DF8A-700FA6904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3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15B-CA0E-B2D6-34A9-E098106E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27" y="2428285"/>
            <a:ext cx="8491956" cy="1646302"/>
          </a:xfrm>
        </p:spPr>
        <p:txBody>
          <a:bodyPr/>
          <a:lstStyle/>
          <a:p>
            <a:pPr algn="ctr"/>
            <a:r>
              <a:rPr lang="en-US" b="1" dirty="0"/>
              <a:t>Summary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793062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1A494122-239B-B897-4C36-EBE3FBEFD42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0683B9-A621-47FF-D16E-B6773FBE031B}"/>
              </a:ext>
            </a:extLst>
          </p:cNvPr>
          <p:cNvGrpSpPr/>
          <p:nvPr/>
        </p:nvGrpSpPr>
        <p:grpSpPr>
          <a:xfrm>
            <a:off x="571174" y="1585274"/>
            <a:ext cx="11049651" cy="4457855"/>
            <a:chOff x="571174" y="1585274"/>
            <a:chExt cx="11049651" cy="44578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F44D70-8FAF-219B-59D4-AE1548E9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174" y="1585274"/>
              <a:ext cx="8644531" cy="38987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8CE8C4-980D-DB3B-C829-0A200A6F18BB}"/>
                </a:ext>
              </a:extLst>
            </p:cNvPr>
            <p:cNvGrpSpPr/>
            <p:nvPr/>
          </p:nvGrpSpPr>
          <p:grpSpPr>
            <a:xfrm>
              <a:off x="571175" y="2000551"/>
              <a:ext cx="11049650" cy="4042578"/>
              <a:chOff x="571175" y="2180313"/>
              <a:chExt cx="7698976" cy="2816715"/>
            </a:xfrm>
          </p:grpSpPr>
          <p:pic>
            <p:nvPicPr>
              <p:cNvPr id="24" name="Picture 23" descr="A graph with green lines and white text&#10;&#10;Description automatically generated">
                <a:extLst>
                  <a:ext uri="{FF2B5EF4-FFF2-40B4-BE49-F238E27FC236}">
                    <a16:creationId xmlns:a16="http://schemas.microsoft.com/office/drawing/2014/main" id="{94511CF6-E39A-6C63-1BF8-896384C9C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991" y="2180313"/>
                <a:ext cx="3803160" cy="2816715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25" name="Picture 24" descr="A diagram of a star with text&#10;&#10;Description automatically generated">
                <a:extLst>
                  <a:ext uri="{FF2B5EF4-FFF2-40B4-BE49-F238E27FC236}">
                    <a16:creationId xmlns:a16="http://schemas.microsoft.com/office/drawing/2014/main" id="{1D575104-2DFF-94E5-8A2D-3264F1843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175" y="2180313"/>
                <a:ext cx="3795660" cy="2816715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3557C-88D2-2738-306A-C5678244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4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1A494122-239B-B897-4C36-EBE3FBEFD42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9963C5-259C-0947-0D20-3C5E110749B7}"/>
              </a:ext>
            </a:extLst>
          </p:cNvPr>
          <p:cNvGrpSpPr/>
          <p:nvPr/>
        </p:nvGrpSpPr>
        <p:grpSpPr>
          <a:xfrm>
            <a:off x="561344" y="2266174"/>
            <a:ext cx="11069311" cy="3017026"/>
            <a:chOff x="561344" y="2266174"/>
            <a:chExt cx="11069311" cy="30170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1197B4-41D7-CE6A-A305-0C8A622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43" y="2266174"/>
              <a:ext cx="8922611" cy="32959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DDF782-1F20-2C13-B8DD-E5819D61487E}"/>
                </a:ext>
              </a:extLst>
            </p:cNvPr>
            <p:cNvGrpSpPr/>
            <p:nvPr/>
          </p:nvGrpSpPr>
          <p:grpSpPr>
            <a:xfrm>
              <a:off x="561344" y="2633750"/>
              <a:ext cx="11069311" cy="2649450"/>
              <a:chOff x="226708" y="2317675"/>
              <a:chExt cx="11768140" cy="2816715"/>
            </a:xfrm>
          </p:grpSpPr>
          <p:pic>
            <p:nvPicPr>
              <p:cNvPr id="16" name="Picture 15" descr="A graph with red lines and white text&#10;&#10;Description automatically generated">
                <a:extLst>
                  <a:ext uri="{FF2B5EF4-FFF2-40B4-BE49-F238E27FC236}">
                    <a16:creationId xmlns:a16="http://schemas.microsoft.com/office/drawing/2014/main" id="{1CD37318-70DD-E09D-2850-813C51D67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5840" y="2317675"/>
                <a:ext cx="3969008" cy="2816715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17" name="Picture 16" descr="A graph with green lines and white text&#10;&#10;Description automatically generated">
                <a:extLst>
                  <a:ext uri="{FF2B5EF4-FFF2-40B4-BE49-F238E27FC236}">
                    <a16:creationId xmlns:a16="http://schemas.microsoft.com/office/drawing/2014/main" id="{526073E0-376C-7CF5-4BEB-B84F6B8F8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2524" y="2317675"/>
                <a:ext cx="3803160" cy="2816715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  <p:pic>
            <p:nvPicPr>
              <p:cNvPr id="18" name="Picture 17" descr="A diagram of a star with text&#10;&#10;Description automatically generated">
                <a:extLst>
                  <a:ext uri="{FF2B5EF4-FFF2-40B4-BE49-F238E27FC236}">
                    <a16:creationId xmlns:a16="http://schemas.microsoft.com/office/drawing/2014/main" id="{D8161E44-9086-3C8C-9F8A-44BC51E9D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708" y="2317675"/>
                <a:ext cx="3795660" cy="2816715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</p:pic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02EB33-C29E-FFB0-DAC1-D920DC21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815B-CA0E-B2D6-34A9-E098106E5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1684130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A2B5BC0-0862-3782-74FB-EFC15974DDF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Works Cited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2ED13-E85B-14B0-0839-17F60403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B3E38-BA49-1A33-4806-1D7D8DE9F754}"/>
              </a:ext>
            </a:extLst>
          </p:cNvPr>
          <p:cNvSpPr txBox="1">
            <a:spLocks/>
          </p:cNvSpPr>
          <p:nvPr/>
        </p:nvSpPr>
        <p:spPr>
          <a:xfrm>
            <a:off x="677334" y="1451986"/>
            <a:ext cx="8929804" cy="5465389"/>
          </a:xfrm>
          <a:prstGeom prst="rect">
            <a:avLst/>
          </a:prstGeom>
        </p:spPr>
        <p:txBody>
          <a:bodyPr numCol="1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US Energy Information Administration – EIA. “Open Data – Application Programming Interface”. </a:t>
            </a:r>
            <a:r>
              <a:rPr lang="en-US" sz="12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https://www.eia.gov/opendata/index.php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27 October 2023. 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National Oceanic and Atmospheric Administration – NOAA. “Climate Data Online: Web Services v2”.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https://www.ncdc.noaa.gov/cdo-web/webservices/v2?ref=grantwinney.com#gettingStarted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5 November  2023. 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Open-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Meteo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“Historical Weather API”.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4"/>
              </a:rPr>
              <a:t>https://open-meteo.com/en/docs/historical-weather-api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18 November 2023. 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US Energy Information Administration – EIA. “South Carolina – State Profile and Energy Estimates”. (19 January 2023).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5"/>
              </a:rPr>
              <a:t>https://www.eia.gov/state/analysis.php?sid=SC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28 October 2023. </a:t>
            </a: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South Carolina Energy Office. “South Carolina Energy Landscape”. (4 December 2023).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6"/>
              </a:rPr>
              <a:t>https://south-carolina-energy-office-1-1-scors-eo.hub.arcgis.com/pages/electricity-data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28 October 2023. </a:t>
            </a: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US Energy Information Administration – EIA. “Frequently Asked Questions (FAQs)”.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7"/>
              </a:rPr>
              <a:t>https://www.eia.gov/tools/faqs/faq.php?id=104&amp;t=3#:~:text=U.S.%20nuclear%20power%20plants%20reduce,when%20electricity%20demand%20is%20lower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Accessed 1 December 2023.  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McKinney, W., &amp; others. (2010). Data structures for statistical computing in python. In Proceedings of the 9th Python in Science Conference (Vol. 445, pp. 51–56).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Kelsey 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Jordahl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, Joris Van den 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Bossche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, Martin Fleischmann, Jacob Wasserman, James McBride, Jeffrey Gerard, … François Leblanc. (2020, July 15). 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geopandas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geopandas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: v0.8.1 (Version v0.8.1). </a:t>
            </a: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Zenodo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8"/>
              </a:rPr>
              <a:t>http://doi.org/10.5281/zenodo.3946761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2">
                    <a:lumMod val="50000"/>
                  </a:schemeClr>
                </a:solidFill>
              </a:rPr>
              <a:t>Plotly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 Technologies Inc. Collaborative data science. Montréal, QC, 2015.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hlinkClick r:id="rId9"/>
              </a:rPr>
              <a:t>https://plot.ly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  <a:p>
            <a:pPr marL="0" indent="0">
              <a:spcBef>
                <a:spcPts val="0"/>
              </a:spcBef>
              <a:buClr>
                <a:schemeClr val="accent2">
                  <a:lumMod val="50000"/>
                </a:schemeClr>
              </a:buClr>
              <a:buNone/>
            </a:pP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3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32F5D7-4C20-9C89-8C3E-E1182871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988"/>
          </a:xfrm>
        </p:spPr>
        <p:txBody>
          <a:bodyPr/>
          <a:lstStyle/>
          <a:p>
            <a:r>
              <a:rPr lang="en-US" b="1" dirty="0"/>
              <a:t>Data Sources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92820F-2800-505F-6BFA-03D2BFE31285}"/>
              </a:ext>
            </a:extLst>
          </p:cNvPr>
          <p:cNvGrpSpPr/>
          <p:nvPr/>
        </p:nvGrpSpPr>
        <p:grpSpPr>
          <a:xfrm>
            <a:off x="677334" y="2023566"/>
            <a:ext cx="8596668" cy="861774"/>
            <a:chOff x="677334" y="2023566"/>
            <a:chExt cx="8596668" cy="8617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E37798-9526-AC70-CCBC-E20BF1207D7A}"/>
                </a:ext>
              </a:extLst>
            </p:cNvPr>
            <p:cNvSpPr txBox="1"/>
            <p:nvPr/>
          </p:nvSpPr>
          <p:spPr>
            <a:xfrm>
              <a:off x="677334" y="2023566"/>
              <a:ext cx="8596668" cy="86177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Daily Energy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Net, Nuclear, Solar, and Hydropower Generation (MWh)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Demand (MWh)</a:t>
              </a:r>
            </a:p>
          </p:txBody>
        </p:sp>
        <p:pic>
          <p:nvPicPr>
            <p:cNvPr id="1026" name="Picture 2" descr="U.S. Energy Information Administration - EIA - Independent Statistics and  Analysis">
              <a:extLst>
                <a:ext uri="{FF2B5EF4-FFF2-40B4-BE49-F238E27FC236}">
                  <a16:creationId xmlns:a16="http://schemas.microsoft.com/office/drawing/2014/main" id="{4C62BDC1-0F44-9B4D-4E27-F3993753C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321" y="2043809"/>
              <a:ext cx="1231933" cy="82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DA11D-1C16-E3A7-1797-DE0E5827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8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32F5D7-4C20-9C89-8C3E-E11828716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988"/>
          </a:xfrm>
        </p:spPr>
        <p:txBody>
          <a:bodyPr/>
          <a:lstStyle/>
          <a:p>
            <a:r>
              <a:rPr lang="en-US" b="1" dirty="0"/>
              <a:t>Data Sources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92820F-2800-505F-6BFA-03D2BFE31285}"/>
              </a:ext>
            </a:extLst>
          </p:cNvPr>
          <p:cNvGrpSpPr/>
          <p:nvPr/>
        </p:nvGrpSpPr>
        <p:grpSpPr>
          <a:xfrm>
            <a:off x="677334" y="2023566"/>
            <a:ext cx="8596668" cy="3726599"/>
            <a:chOff x="677334" y="2023566"/>
            <a:chExt cx="8596668" cy="37265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E37798-9526-AC70-CCBC-E20BF1207D7A}"/>
                </a:ext>
              </a:extLst>
            </p:cNvPr>
            <p:cNvSpPr txBox="1"/>
            <p:nvPr/>
          </p:nvSpPr>
          <p:spPr>
            <a:xfrm>
              <a:off x="677334" y="2023566"/>
              <a:ext cx="8596668" cy="86177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Daily Energy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Net, Nuclear, Solar, and Hydropower Generation (MWh)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Demand (MWh)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89787E-270A-C217-9569-363D345A13EC}"/>
                </a:ext>
              </a:extLst>
            </p:cNvPr>
            <p:cNvSpPr txBox="1"/>
            <p:nvPr/>
          </p:nvSpPr>
          <p:spPr>
            <a:xfrm>
              <a:off x="677334" y="3164842"/>
              <a:ext cx="8596668" cy="25853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Daily Weather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Weather Station Coordinates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Average Temperature (°F)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Sunshine Duration (sec.)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Total Shortwave Radiation (MJ/m</a:t>
              </a:r>
              <a:r>
                <a:rPr lang="en-US" sz="1600" baseline="30000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Total Precipitation (mm.)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Total Precipitation Time (hrs.)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Total Evapotranspiration (mm.)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WMO Weather Code</a:t>
              </a:r>
            </a:p>
            <a:p>
              <a:pPr marL="1200150" lvl="2" indent="-285750">
                <a:buFont typeface="Courier New" panose="02070309020205020404" pitchFamily="49" charset="0"/>
                <a:buChar char="o"/>
              </a:pPr>
              <a:r>
                <a:rPr lang="en-US" sz="1600" dirty="0">
                  <a:solidFill>
                    <a:schemeClr val="accent2">
                      <a:lumMod val="50000"/>
                    </a:schemeClr>
                  </a:solidFill>
                </a:rPr>
                <a:t>Weather Description</a:t>
              </a:r>
            </a:p>
          </p:txBody>
        </p:sp>
        <p:pic>
          <p:nvPicPr>
            <p:cNvPr id="1026" name="Picture 2" descr="U.S. Energy Information Administration - EIA - Independent Statistics and  Analysis">
              <a:extLst>
                <a:ext uri="{FF2B5EF4-FFF2-40B4-BE49-F238E27FC236}">
                  <a16:creationId xmlns:a16="http://schemas.microsoft.com/office/drawing/2014/main" id="{4C62BDC1-0F44-9B4D-4E27-F3993753C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2321" y="2043809"/>
              <a:ext cx="1231933" cy="82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3A83375-A90E-04D8-415D-DAC07640DC4A}"/>
                </a:ext>
              </a:extLst>
            </p:cNvPr>
            <p:cNvGrpSpPr/>
            <p:nvPr/>
          </p:nvGrpSpPr>
          <p:grpSpPr>
            <a:xfrm>
              <a:off x="7090354" y="3728541"/>
              <a:ext cx="1993900" cy="1457923"/>
              <a:chOff x="7090354" y="3812694"/>
              <a:chExt cx="1993900" cy="1457923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031FE567-4525-B6B0-FD95-6D2258C2BF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7618" y="3812694"/>
                <a:ext cx="759372" cy="759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7" descr="A black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45443F8B-EF74-F842-0E58-3327C050B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0354" y="4711817"/>
                <a:ext cx="1993900" cy="558800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DA11D-1C16-E3A7-1797-DE0E5827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4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0A93C-3D8B-944F-3110-DCCEC549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3183416"/>
            <a:ext cx="4125895" cy="138195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API Calls</a:t>
            </a: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Parameters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Balancing Authority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Measurement Type</a:t>
            </a:r>
          </a:p>
          <a:p>
            <a:pPr lvl="1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Energy Data</a:t>
            </a:r>
          </a:p>
        </p:txBody>
      </p:sp>
      <p:pic>
        <p:nvPicPr>
          <p:cNvPr id="57" name="Picture 56" descr="A table with text on it&#10;&#10;Description automatically generated">
            <a:extLst>
              <a:ext uri="{FF2B5EF4-FFF2-40B4-BE49-F238E27FC236}">
                <a16:creationId xmlns:a16="http://schemas.microsoft.com/office/drawing/2014/main" id="{E8BEEE6B-7D87-06B6-E2B4-F9B063D1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44" y="2364708"/>
            <a:ext cx="6851027" cy="3019374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EC24-1C9A-2F18-C54D-39F6513E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0A93C-3D8B-944F-3110-DCCEC549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3183416"/>
            <a:ext cx="4125895" cy="138195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API Calls</a:t>
            </a: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Parameters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Balancing Authority</a:t>
            </a:r>
          </a:p>
          <a:p>
            <a:pPr marL="1199876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Measurement Type</a:t>
            </a:r>
          </a:p>
          <a:p>
            <a:pPr lvl="1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Energy Data</a:t>
            </a:r>
          </a:p>
        </p:txBody>
      </p:sp>
      <p:pic>
        <p:nvPicPr>
          <p:cNvPr id="57" name="Picture 56" descr="A table with text on it&#10;&#10;Description automatically generated">
            <a:extLst>
              <a:ext uri="{FF2B5EF4-FFF2-40B4-BE49-F238E27FC236}">
                <a16:creationId xmlns:a16="http://schemas.microsoft.com/office/drawing/2014/main" id="{E8BEEE6B-7D87-06B6-E2B4-F9B063D1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44" y="2364708"/>
            <a:ext cx="6851027" cy="3019374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FEC24-1C9A-2F18-C54D-39F6513E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FCEC0-3BC4-EA9C-25F1-8C802E7CADD8}"/>
              </a:ext>
            </a:extLst>
          </p:cNvPr>
          <p:cNvSpPr/>
          <p:nvPr/>
        </p:nvSpPr>
        <p:spPr>
          <a:xfrm>
            <a:off x="11219727" y="2364707"/>
            <a:ext cx="493144" cy="2697288"/>
          </a:xfrm>
          <a:prstGeom prst="rect">
            <a:avLst/>
          </a:prstGeom>
          <a:solidFill>
            <a:srgbClr val="FFC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1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0A93C-3D8B-944F-3110-DCCEC549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813485"/>
            <a:ext cx="4125895" cy="408416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Data Cleaning 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Sum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MWh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 grouped by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Measurement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Each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Date + Measurement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pair has one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</a:rPr>
              <a:t>MWh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 value. 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Remove “00:00:00” from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Date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values. 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Remove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Balancing Authority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columns.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Capitalize “Net Generation” in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Measurement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column.</a:t>
            </a: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Energy Data cont’d. </a:t>
            </a:r>
          </a:p>
        </p:txBody>
      </p:sp>
      <p:pic>
        <p:nvPicPr>
          <p:cNvPr id="2" name="Picture 1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33F8C882-86DA-A922-F730-7F34EA3A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61" y="2054516"/>
            <a:ext cx="3953281" cy="3602101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A64D-C8FE-4D61-869C-C3214337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8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0A93C-3D8B-944F-3110-DCCEC549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813485"/>
            <a:ext cx="4125895" cy="408416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accent1"/>
                </a:solidFill>
              </a:rPr>
              <a:t>Data Cleaning 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Sum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MWh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grouped by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Date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</a:rPr>
              <a:t>Measurement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 </a:t>
            </a:r>
          </a:p>
          <a:p>
            <a:pPr marL="1257026" lvl="2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Each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Date + Measurement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pair has one 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</a:rPr>
              <a:t>MWh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value. 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Remove “00:00:00” from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Date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values. 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Remove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Balancing Authority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columns.</a:t>
            </a: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799963" lvl="1" indent="-34290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Capitalize “Net Generation” in </a:t>
            </a:r>
            <a:r>
              <a:rPr lang="en-US" sz="1600" b="1" i="1" dirty="0">
                <a:solidFill>
                  <a:schemeClr val="accent2">
                    <a:lumMod val="50000"/>
                  </a:schemeClr>
                </a:solidFill>
              </a:rPr>
              <a:t>Measurement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column.</a:t>
            </a:r>
          </a:p>
          <a:p>
            <a:pPr marL="742813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C35EA1-DD7C-3EB2-DF6C-716197F2915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661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/>
              <a:t>Daily Energy Data cont’d. </a:t>
            </a:r>
          </a:p>
        </p:txBody>
      </p:sp>
      <p:pic>
        <p:nvPicPr>
          <p:cNvPr id="2" name="Picture 1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33F8C882-86DA-A922-F730-7F34EA3A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61" y="2054516"/>
            <a:ext cx="3953281" cy="3602101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0A64D-C8FE-4D61-869C-C3214337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55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{49A74BDD-513A-D54F-9817-4897F5F11658}tf10001060</Template>
  <TotalTime>4596</TotalTime>
  <Words>769</Words>
  <Application>Microsoft Macintosh PowerPoint</Application>
  <PresentationFormat>Widescreen</PresentationFormat>
  <Paragraphs>177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Courier New</vt:lpstr>
      <vt:lpstr>Symbol</vt:lpstr>
      <vt:lpstr>Trebuchet MS</vt:lpstr>
      <vt:lpstr>Wingdings</vt:lpstr>
      <vt:lpstr>Wingdings 3</vt:lpstr>
      <vt:lpstr>Facet</vt:lpstr>
      <vt:lpstr>South Carolina Energy Demand, Generation, and Weather</vt:lpstr>
      <vt:lpstr>Introduction</vt:lpstr>
      <vt:lpstr>Data Sources</vt:lpstr>
      <vt:lpstr>Data Sources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Ethan Lewis</dc:creator>
  <cp:lastModifiedBy>Ethan Lewis</cp:lastModifiedBy>
  <cp:revision>43</cp:revision>
  <dcterms:created xsi:type="dcterms:W3CDTF">2023-11-22T02:20:18Z</dcterms:created>
  <dcterms:modified xsi:type="dcterms:W3CDTF">2023-12-14T14:55:23Z</dcterms:modified>
</cp:coreProperties>
</file>